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80" r:id="rId3"/>
    <p:sldId id="257" r:id="rId4"/>
    <p:sldId id="258" r:id="rId5"/>
    <p:sldId id="275" r:id="rId6"/>
    <p:sldId id="284" r:id="rId7"/>
    <p:sldId id="281" r:id="rId8"/>
    <p:sldId id="285" r:id="rId9"/>
    <p:sldId id="277" r:id="rId10"/>
    <p:sldId id="282" r:id="rId11"/>
    <p:sldId id="283" r:id="rId12"/>
    <p:sldId id="278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89103" autoAdjust="0"/>
  </p:normalViewPr>
  <p:slideViewPr>
    <p:cSldViewPr snapToGrid="0" snapToObjects="1"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4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97034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65614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074838" y="1166800"/>
            <a:ext cx="755648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074838" y="2507700"/>
            <a:ext cx="7556485" cy="36184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074837" y="1166800"/>
            <a:ext cx="755648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074838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267951" y="273050"/>
            <a:ext cx="4363371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074838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074838" y="900200"/>
            <a:ext cx="7556485" cy="1068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074838" y="3022896"/>
            <a:ext cx="7556485" cy="3103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685799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970340" y="562708"/>
            <a:ext cx="7772400" cy="5849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Predicting Crime Category</a:t>
            </a:r>
            <a:br>
              <a:rPr lang="en-US" dirty="0" smtClean="0"/>
            </a:br>
            <a:r>
              <a:rPr lang="en-US" dirty="0" smtClean="0"/>
              <a:t>In San Francisco</a:t>
            </a:r>
            <a:br>
              <a:rPr lang="en-US" dirty="0" smtClean="0"/>
            </a:br>
            <a:r>
              <a:rPr lang="en-US" dirty="0" smtClean="0"/>
              <a:t>Bay Area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Group Members: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/>
              <a:t>Anindita</a:t>
            </a:r>
            <a:r>
              <a:rPr lang="en-US" sz="2000" dirty="0"/>
              <a:t> </a:t>
            </a:r>
            <a:r>
              <a:rPr lang="en-US" sz="2000" dirty="0" err="1"/>
              <a:t>Mozumder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James Morgan</a:t>
            </a:r>
            <a:br>
              <a:rPr lang="en-US" sz="2000" dirty="0"/>
            </a:br>
            <a:r>
              <a:rPr lang="en-US" sz="2000" dirty="0" err="1"/>
              <a:t>Nithin</a:t>
            </a:r>
            <a:r>
              <a:rPr lang="en-US" sz="2000" dirty="0"/>
              <a:t> Reddy</a:t>
            </a:r>
            <a:br>
              <a:rPr lang="en-US" sz="2000" dirty="0"/>
            </a:br>
            <a:r>
              <a:rPr lang="en-US" sz="2000" dirty="0"/>
              <a:t>Prashant </a:t>
            </a:r>
            <a:r>
              <a:rPr lang="en-US" sz="2000" dirty="0" smtClean="0"/>
              <a:t>Sharma</a:t>
            </a:r>
            <a:br>
              <a:rPr lang="en-US" sz="2000" dirty="0" smtClean="0"/>
            </a:br>
            <a:r>
              <a:rPr lang="en-US" sz="2000" dirty="0" smtClean="0"/>
              <a:t>Santhosh K </a:t>
            </a:r>
            <a:r>
              <a:rPr lang="en-US" sz="2000" dirty="0" err="1"/>
              <a:t>Jagadish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Srikar</a:t>
            </a:r>
            <a:r>
              <a:rPr lang="en-US" sz="2000" dirty="0"/>
              <a:t> </a:t>
            </a:r>
            <a:r>
              <a:rPr lang="en-US" sz="2000" dirty="0" err="1"/>
              <a:t>Potta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Stuti</a:t>
            </a:r>
            <a:r>
              <a:rPr lang="en-US" sz="2000" dirty="0"/>
              <a:t> Nanda</a:t>
            </a:r>
          </a:p>
        </p:txBody>
      </p:sp>
      <p:pic>
        <p:nvPicPr>
          <p:cNvPr id="1029" name="Picture 5" descr="C:\Users\Stuti\Documents\Sem2\ALDA\PPT\sf_top_crimes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" y="2968762"/>
            <a:ext cx="5102565" cy="36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uti\Documents\Sem2\ALDA\PPT\sf_half_bl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40" y="3174313"/>
            <a:ext cx="3931269" cy="33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tuti\Documents\Sem2\ALDA\PPT\San_Francisco_districts_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65" y="3174307"/>
            <a:ext cx="3934044" cy="33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19" y="55667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Results (max: 2 slides)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8" y="1414170"/>
            <a:ext cx="7556485" cy="4711992"/>
          </a:xfrm>
        </p:spPr>
        <p:txBody>
          <a:bodyPr/>
          <a:lstStyle/>
          <a:p>
            <a:r>
              <a:rPr lang="en-US" b="1" i="1" u="sng" dirty="0" smtClean="0"/>
              <a:t>Add a graph: accuracy of each of he methods vs time line</a:t>
            </a:r>
          </a:p>
          <a:p>
            <a:pPr marL="203200" indent="0">
              <a:buNone/>
            </a:pPr>
            <a:endParaRPr lang="en-US" b="1" i="1" u="sng" dirty="0" smtClean="0"/>
          </a:p>
        </p:txBody>
      </p:sp>
    </p:spTree>
    <p:extLst>
      <p:ext uri="{BB962C8B-B14F-4D97-AF65-F5344CB8AC3E}">
        <p14:creationId xmlns:p14="http://schemas.microsoft.com/office/powerpoint/2010/main" val="423217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0304" y="5350476"/>
            <a:ext cx="5486399" cy="566737"/>
          </a:xfrm>
        </p:spPr>
        <p:txBody>
          <a:bodyPr/>
          <a:lstStyle/>
          <a:p>
            <a:r>
              <a:rPr lang="en-US" dirty="0" smtClean="0"/>
              <a:t>Visualization of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80304" y="5927510"/>
            <a:ext cx="7817708" cy="804861"/>
          </a:xfrm>
        </p:spPr>
        <p:txBody>
          <a:bodyPr/>
          <a:lstStyle/>
          <a:p>
            <a:r>
              <a:rPr lang="en-US" dirty="0" smtClean="0"/>
              <a:t>-Dataset shown by type of crime, day of week, and surrounding police district</a:t>
            </a:r>
          </a:p>
          <a:p>
            <a:r>
              <a:rPr lang="en-US" dirty="0" smtClean="0"/>
              <a:t>-Visualization aids in understanding data and identifying trends</a:t>
            </a:r>
          </a:p>
          <a:p>
            <a:r>
              <a:rPr lang="en-US" dirty="0" smtClean="0"/>
              <a:t>-Can be used for practical application by end-users (Planning, resource management, </a:t>
            </a:r>
            <a:r>
              <a:rPr lang="en-US" dirty="0" err="1" smtClean="0"/>
              <a:t>etc</a:t>
            </a:r>
            <a:r>
              <a:rPr lang="en-US" dirty="0" smtClean="0"/>
              <a:t>…)</a:t>
            </a:r>
            <a:endParaRPr lang="en-US" dirty="0"/>
          </a:p>
        </p:txBody>
      </p:sp>
      <p:pic>
        <p:nvPicPr>
          <p:cNvPr id="2" name="1B074E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927" y="156518"/>
            <a:ext cx="5729759" cy="5148203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636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2" y="10322"/>
            <a:ext cx="8240242" cy="1143000"/>
          </a:xfrm>
        </p:spPr>
        <p:txBody>
          <a:bodyPr/>
          <a:lstStyle/>
          <a:p>
            <a:pPr algn="l"/>
            <a:r>
              <a:rPr lang="en-US" dirty="0" smtClean="0"/>
              <a:t>Conclusions and 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2" y="1326486"/>
            <a:ext cx="7924192" cy="5239300"/>
          </a:xfrm>
        </p:spPr>
        <p:txBody>
          <a:bodyPr/>
          <a:lstStyle/>
          <a:p>
            <a:r>
              <a:rPr lang="en-US" dirty="0" smtClean="0"/>
              <a:t>In this project, we learned than the most common crimes in San Francisco are larceny/theft and other minor crimes such as vandalism</a:t>
            </a:r>
            <a:endParaRPr lang="en-US" dirty="0" smtClean="0"/>
          </a:p>
          <a:p>
            <a:r>
              <a:rPr lang="en-US" dirty="0" smtClean="0"/>
              <a:t>With better classification techniques, we could try to improve the accuracy further</a:t>
            </a:r>
            <a:endParaRPr lang="en-US" dirty="0" smtClean="0"/>
          </a:p>
          <a:p>
            <a:r>
              <a:rPr lang="en-US" dirty="0" smtClean="0"/>
              <a:t>The team worked consistently and fulfilled its objectives. An improvement can be that we try other classification techniques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970340" y="562708"/>
            <a:ext cx="7772400" cy="5849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Predicting Crime Category</a:t>
            </a:r>
            <a:br>
              <a:rPr lang="en-US" dirty="0" smtClean="0"/>
            </a:br>
            <a:r>
              <a:rPr lang="en-US" dirty="0" smtClean="0"/>
              <a:t>In San Francisco</a:t>
            </a:r>
            <a:br>
              <a:rPr lang="en-US" dirty="0" smtClean="0"/>
            </a:br>
            <a:r>
              <a:rPr lang="en-US" dirty="0" smtClean="0"/>
              <a:t>Bay Area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Group Members: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/>
              <a:t>Anindita</a:t>
            </a:r>
            <a:r>
              <a:rPr lang="en-US" sz="2000" dirty="0"/>
              <a:t> </a:t>
            </a:r>
            <a:r>
              <a:rPr lang="en-US" sz="2000" dirty="0" err="1"/>
              <a:t>Mozumder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James Morgan</a:t>
            </a:r>
            <a:br>
              <a:rPr lang="en-US" sz="2000" dirty="0"/>
            </a:br>
            <a:r>
              <a:rPr lang="en-US" sz="2000" dirty="0" err="1"/>
              <a:t>Nithin</a:t>
            </a:r>
            <a:r>
              <a:rPr lang="en-US" sz="2000" dirty="0"/>
              <a:t> Reddy</a:t>
            </a:r>
            <a:br>
              <a:rPr lang="en-US" sz="2000" dirty="0"/>
            </a:br>
            <a:r>
              <a:rPr lang="en-US" sz="2000" dirty="0"/>
              <a:t>Prashant Sharma</a:t>
            </a:r>
            <a:br>
              <a:rPr lang="en-US" sz="2000" dirty="0"/>
            </a:br>
            <a:r>
              <a:rPr lang="en-US" sz="2000" dirty="0"/>
              <a:t>Santosh </a:t>
            </a:r>
            <a:r>
              <a:rPr lang="en-US" sz="2000" dirty="0" smtClean="0"/>
              <a:t>K </a:t>
            </a:r>
            <a:r>
              <a:rPr lang="en-US" sz="2000" dirty="0" err="1"/>
              <a:t>Jagadish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Srikar</a:t>
            </a:r>
            <a:r>
              <a:rPr lang="en-US" sz="2000" dirty="0"/>
              <a:t> </a:t>
            </a:r>
            <a:r>
              <a:rPr lang="en-US" sz="2000" dirty="0" err="1"/>
              <a:t>Potta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Stuti</a:t>
            </a:r>
            <a:r>
              <a:rPr lang="en-US" sz="2000" dirty="0"/>
              <a:t> Nanda</a:t>
            </a:r>
          </a:p>
        </p:txBody>
      </p:sp>
      <p:pic>
        <p:nvPicPr>
          <p:cNvPr id="1029" name="Picture 5" descr="C:\Users\Stuti\Documents\Sem2\ALDA\PPT\sf_top_crimes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" y="2968762"/>
            <a:ext cx="5102565" cy="36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uti\Documents\Sem2\ALDA\PPT\sf_half_bl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40" y="3174313"/>
            <a:ext cx="3931269" cy="33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8420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85144" y="0"/>
            <a:ext cx="7556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02"/>
          <p:cNvSpPr txBox="1">
            <a:spLocks noGrp="1"/>
          </p:cNvSpPr>
          <p:nvPr>
            <p:ph type="body" idx="1"/>
          </p:nvPr>
        </p:nvSpPr>
        <p:spPr>
          <a:xfrm>
            <a:off x="685144" y="1272378"/>
            <a:ext cx="8218936" cy="5293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/>
              <a:t>From 1934 to 1963, San Francisco was infamous for housing notorious </a:t>
            </a:r>
            <a:r>
              <a:rPr lang="en-US" sz="2800" dirty="0" smtClean="0"/>
              <a:t>criminals</a:t>
            </a:r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endParaRPr lang="en-US" sz="1200" dirty="0" smtClean="0"/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Rising </a:t>
            </a:r>
            <a:r>
              <a:rPr lang="en-US" sz="2800" dirty="0"/>
              <a:t>wealth inequality, housing </a:t>
            </a:r>
            <a:r>
              <a:rPr lang="en-US" sz="2800" dirty="0" smtClean="0"/>
              <a:t>shortages responsible for increasing crime rate</a:t>
            </a:r>
          </a:p>
          <a:p>
            <a:pPr marL="0" indent="0">
              <a:lnSpc>
                <a:spcPct val="90000"/>
              </a:lnSpc>
              <a:spcBef>
                <a:spcPts val="544"/>
              </a:spcBef>
              <a:buSzPct val="100740"/>
              <a:buNone/>
            </a:pPr>
            <a:endParaRPr lang="en-US" sz="1200" dirty="0" smtClean="0"/>
          </a:p>
          <a:p>
            <a:pPr marL="457200" lvl="0" indent="-457200">
              <a:lnSpc>
                <a:spcPct val="90000"/>
              </a:lnSpc>
              <a:spcBef>
                <a:spcPts val="544"/>
              </a:spcBef>
              <a:buClr>
                <a:srgbClr val="000000"/>
              </a:buClr>
              <a:buSzPct val="100740"/>
            </a:pPr>
            <a:r>
              <a:rPr lang="en-US" sz="2720" dirty="0" smtClean="0">
                <a:solidFill>
                  <a:srgbClr val="000000"/>
                </a:solidFill>
              </a:rPr>
              <a:t>The </a:t>
            </a:r>
            <a:r>
              <a:rPr lang="en-US" sz="2720" dirty="0" err="1">
                <a:solidFill>
                  <a:srgbClr val="000000"/>
                </a:solidFill>
              </a:rPr>
              <a:t>Kaggle’s</a:t>
            </a:r>
            <a:r>
              <a:rPr lang="en-US" sz="272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dataset provides nearly 12 years of crime reports from across all of San Francisco's neighborhoods</a:t>
            </a:r>
            <a:endParaRPr lang="en-US" sz="2720" dirty="0">
              <a:solidFill>
                <a:srgbClr val="000000"/>
              </a:solidFill>
            </a:endParaRPr>
          </a:p>
        </p:txBody>
      </p:sp>
      <p:pic>
        <p:nvPicPr>
          <p:cNvPr id="2052" name="Picture 4" descr="C:\Users\Stuti\Documents\Sem2\ALDA\PPT\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6"/>
          <a:stretch/>
        </p:blipFill>
        <p:spPr bwMode="auto">
          <a:xfrm>
            <a:off x="685144" y="5122718"/>
            <a:ext cx="4073892" cy="167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tuti\Documents\Sem2\ALDA\PPT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6"/>
          <a:stretch/>
        </p:blipFill>
        <p:spPr bwMode="auto">
          <a:xfrm>
            <a:off x="4759036" y="5122718"/>
            <a:ext cx="4359855" cy="16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3280" y="6657580"/>
            <a:ext cx="8433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Source: http://www.neighborhoodscout.com/ca/san-francisco/crime/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78269" y="0"/>
            <a:ext cx="8312399" cy="13012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C:\Users\Stuti\Documents\Sem2\ALDA\PPT\front_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4953000"/>
            <a:ext cx="4057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02"/>
          <p:cNvSpPr txBox="1">
            <a:spLocks/>
          </p:cNvSpPr>
          <p:nvPr/>
        </p:nvSpPr>
        <p:spPr>
          <a:xfrm>
            <a:off x="685144" y="1272378"/>
            <a:ext cx="8458856" cy="5293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Given the historical crime data (time and location) predict </a:t>
            </a:r>
            <a:r>
              <a:rPr lang="en-US" sz="2800" dirty="0"/>
              <a:t>the category of crime that </a:t>
            </a:r>
            <a:r>
              <a:rPr lang="en-US" sz="2800" dirty="0" smtClean="0"/>
              <a:t>occurred.</a:t>
            </a:r>
          </a:p>
          <a:p>
            <a:pPr marL="0" indent="0">
              <a:lnSpc>
                <a:spcPct val="90000"/>
              </a:lnSpc>
              <a:spcBef>
                <a:spcPts val="544"/>
              </a:spcBef>
              <a:buSzPct val="100740"/>
              <a:buNone/>
            </a:pPr>
            <a:endParaRPr lang="en-US" sz="1200" dirty="0" smtClean="0"/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Utilize </a:t>
            </a:r>
            <a:r>
              <a:rPr lang="en-US" sz="2800" dirty="0"/>
              <a:t>skills and knowledge gained in </a:t>
            </a:r>
            <a:r>
              <a:rPr lang="en-US" sz="2800" dirty="0" smtClean="0"/>
              <a:t>CSC522 to 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Perform EDA to understand training data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Select and implement set of classification algorithms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Validate and Evaluate classification models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Predict the Crime Category</a:t>
            </a:r>
            <a:endParaRPr lang="en-US" sz="2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625" y="36176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State of the art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626" y="1399740"/>
            <a:ext cx="7931698" cy="4726422"/>
          </a:xfrm>
        </p:spPr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355431"/>
            <a:ext cx="7556485" cy="1143000"/>
          </a:xfrm>
        </p:spPr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1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89" y="50606"/>
            <a:ext cx="8415511" cy="1143000"/>
          </a:xfrm>
        </p:spPr>
        <p:txBody>
          <a:bodyPr/>
          <a:lstStyle/>
          <a:p>
            <a:pPr algn="l"/>
            <a:r>
              <a:rPr lang="en-US" dirty="0" smtClean="0"/>
              <a:t>Classification using </a:t>
            </a:r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351" y="1193606"/>
            <a:ext cx="8247748" cy="5473193"/>
          </a:xfrm>
        </p:spPr>
        <p:txBody>
          <a:bodyPr/>
          <a:lstStyle/>
          <a:p>
            <a:r>
              <a:rPr lang="en-US" dirty="0" smtClean="0"/>
              <a:t>Tuning </a:t>
            </a:r>
            <a:r>
              <a:rPr lang="en-US" dirty="0" smtClean="0"/>
              <a:t>parameter: Mode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 smtClean="0"/>
              <a:t>We began with Decision tree but the accuracy was low</a:t>
            </a:r>
          </a:p>
          <a:p>
            <a:r>
              <a:rPr lang="en-US" dirty="0" smtClean="0"/>
              <a:t>We tried random forest too</a:t>
            </a:r>
          </a:p>
          <a:p>
            <a:r>
              <a:rPr lang="en-US" dirty="0" smtClean="0"/>
              <a:t>Bagging was most suitable where we varied the distribution of the samples</a:t>
            </a:r>
          </a:p>
          <a:p>
            <a:r>
              <a:rPr lang="en-US" dirty="0" smtClean="0"/>
              <a:t>Class Label was the mode of the results of the iterations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Methods Used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SVM</a:t>
            </a:r>
          </a:p>
          <a:p>
            <a:r>
              <a:rPr lang="en-US" dirty="0" smtClean="0"/>
              <a:t>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8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19" y="55667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Results (max: 2 slides)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8" y="1414170"/>
            <a:ext cx="7556485" cy="4711992"/>
          </a:xfrm>
        </p:spPr>
        <p:txBody>
          <a:bodyPr/>
          <a:lstStyle/>
          <a:p>
            <a:pPr marL="203200" indent="0">
              <a:buNone/>
            </a:pPr>
            <a:r>
              <a:rPr lang="en-US" dirty="0" smtClean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45202"/>
              </p:ext>
            </p:extLst>
          </p:nvPr>
        </p:nvGraphicFramePr>
        <p:xfrm>
          <a:off x="925032" y="1198666"/>
          <a:ext cx="8102010" cy="5513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35"/>
                <a:gridCol w="1350335"/>
                <a:gridCol w="1350336"/>
                <a:gridCol w="1190187"/>
                <a:gridCol w="1510482"/>
                <a:gridCol w="1350335"/>
              </a:tblGrid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 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Pros/Cons</a:t>
                      </a:r>
                      <a:endParaRPr lang="en-US" dirty="0"/>
                    </a:p>
                  </a:txBody>
                  <a:tcPr/>
                </a:tc>
              </a:tr>
              <a:tr h="538512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66.06%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R/Weka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80.92%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67.33%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 tree size very big</a:t>
                      </a:r>
                      <a:endParaRPr lang="en-US" dirty="0"/>
                    </a:p>
                  </a:txBody>
                  <a:tcPr/>
                </a:tc>
              </a:tr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63.09%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75.93%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65.85%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81993">
                <a:tc>
                  <a:txBody>
                    <a:bodyPr/>
                    <a:lstStyle/>
                    <a:p>
                      <a:r>
                        <a:rPr lang="en-US" dirty="0" smtClean="0"/>
                        <a:t>Neural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</a:t>
                      </a:r>
                      <a:r>
                        <a:rPr lang="en-US" baseline="0" dirty="0" smtClean="0"/>
                        <a:t> very expensive</a:t>
                      </a:r>
                    </a:p>
                    <a:p>
                      <a:r>
                        <a:rPr lang="en-US" baseline="0" dirty="0" smtClean="0"/>
                        <a:t>Pro-Better results</a:t>
                      </a:r>
                      <a:endParaRPr lang="en-US" dirty="0"/>
                    </a:p>
                  </a:txBody>
                  <a:tcPr/>
                </a:tc>
              </a:tr>
              <a:tr h="1647213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70.833%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R/Weka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72.37%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Computationally</a:t>
                      </a:r>
                      <a:r>
                        <a:rPr lang="en-US" baseline="0" dirty="0" smtClean="0"/>
                        <a:t> more expensive. </a:t>
                      </a:r>
                    </a:p>
                    <a:p>
                      <a:r>
                        <a:rPr lang="en-US" baseline="0" dirty="0" smtClean="0"/>
                        <a:t>Pros- better results than decision tree</a:t>
                      </a:r>
                      <a:endParaRPr lang="en-US" dirty="0"/>
                    </a:p>
                  </a:txBody>
                  <a:tcPr/>
                </a:tc>
              </a:tr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r>
                        <a:rPr lang="en-US" baseline="0" dirty="0" smtClean="0"/>
                        <a:t> Regression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62.37%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77.92%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40.92%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5406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 with Bagging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44.52%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8512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Logistics Regression</a:t>
                      </a:r>
                      <a:r>
                        <a:rPr lang="en-US" baseline="0" dirty="0" smtClean="0"/>
                        <a:t>*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58.67%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89.68%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U-vertical-left-top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382</Words>
  <Application>Microsoft Office PowerPoint</Application>
  <PresentationFormat>On-screen Show (4:3)</PresentationFormat>
  <Paragraphs>87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NCSU-vertical-left-top-logo</vt:lpstr>
      <vt:lpstr>Predicting Crime Category In San Francisco Bay Area   Group Members: Anindita Mozumder James Morgan Nithin Reddy Prashant Sharma Santhosh K Jagadish Srikar Potta Stuti Nanda</vt:lpstr>
      <vt:lpstr>Predicting Crime Category In San Francisco Bay Area   Group Members: Anindita Mozumder James Morgan Nithin Reddy Prashant Sharma Santosh K Jagadish Srikar Potta Stuti Nanda</vt:lpstr>
      <vt:lpstr>Background</vt:lpstr>
      <vt:lpstr>Objective</vt:lpstr>
      <vt:lpstr>State of the art </vt:lpstr>
      <vt:lpstr>Logistic Regression</vt:lpstr>
      <vt:lpstr>Classification using Bagging</vt:lpstr>
      <vt:lpstr>Other Methods Used</vt:lpstr>
      <vt:lpstr>Results (max: 2 slides)</vt:lpstr>
      <vt:lpstr>Results (max: 2 slides)</vt:lpstr>
      <vt:lpstr>Visualization of Data</vt:lpstr>
      <vt:lpstr>Conclusions and 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 Team Members, Mentor Name (if any)</dc:title>
  <cp:lastModifiedBy>Anindita Mozumder</cp:lastModifiedBy>
  <cp:revision>47</cp:revision>
  <dcterms:modified xsi:type="dcterms:W3CDTF">2016-04-19T13:19:05Z</dcterms:modified>
</cp:coreProperties>
</file>